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150860"/>
    <a:srgbClr val="1C1573"/>
    <a:srgbClr val="283E84"/>
    <a:srgbClr val="211D71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IN" dirty="0"/>
              <a:t>Choosing an Open Source License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Need to share improvements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>
                <a:solidFill>
                  <a:srgbClr val="C00000"/>
                </a:solidFill>
              </a:rPr>
              <a:t>Permissions:</a:t>
            </a:r>
          </a:p>
          <a:p>
            <a:r>
              <a:rPr lang="en-IN" dirty="0"/>
              <a:t>Commercial Use: The licensed material and derivatives may be used for commercial purposes.</a:t>
            </a:r>
          </a:p>
          <a:p>
            <a:r>
              <a:rPr lang="en-IN" dirty="0"/>
              <a:t>Distribution: The licensed material may be distributed.</a:t>
            </a:r>
          </a:p>
          <a:p>
            <a:r>
              <a:rPr lang="en-IN" dirty="0"/>
              <a:t>Modification: The licensed material may be modified.</a:t>
            </a:r>
          </a:p>
          <a:p>
            <a:r>
              <a:rPr lang="en-IN" dirty="0"/>
              <a:t>Private use: The licensed material may be used and modified in private.</a:t>
            </a:r>
          </a:p>
          <a:p>
            <a:r>
              <a:rPr lang="en-IN" dirty="0"/>
              <a:t>Patent use: The license provides an express grant of patent rights from contributors.</a:t>
            </a:r>
          </a:p>
          <a:p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rgbClr val="C00000"/>
                </a:solidFill>
              </a:rPr>
              <a:t>Limitations: </a:t>
            </a:r>
          </a:p>
          <a:p>
            <a:r>
              <a:rPr lang="en-IN" dirty="0"/>
              <a:t>Liability: The license includes a limitation of liability.</a:t>
            </a:r>
          </a:p>
          <a:p>
            <a:r>
              <a:rPr lang="en-IN" dirty="0"/>
              <a:t>Warranty: The license explicitly states that it does NOT provide any warranty.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857739" y="5715000"/>
            <a:ext cx="1066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from: https://choosealicense.com/</a:t>
            </a:r>
          </a:p>
        </p:txBody>
      </p:sp>
    </p:spTree>
    <p:extLst>
      <p:ext uri="{BB962C8B-B14F-4D97-AF65-F5344CB8AC3E}">
        <p14:creationId xmlns:p14="http://schemas.microsoft.com/office/powerpoint/2010/main" val="352264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Need to share improvements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IN" dirty="0">
                <a:solidFill>
                  <a:srgbClr val="C00000"/>
                </a:solidFill>
              </a:rPr>
              <a:t>Conditions: </a:t>
            </a:r>
          </a:p>
          <a:p>
            <a:pPr>
              <a:lnSpc>
                <a:spcPct val="150000"/>
              </a:lnSpc>
            </a:pPr>
            <a:r>
              <a:rPr lang="en-IN" dirty="0"/>
              <a:t>Disclose source: Source code must be made available when the licensed material is distributed.</a:t>
            </a:r>
          </a:p>
          <a:p>
            <a:pPr>
              <a:lnSpc>
                <a:spcPct val="150000"/>
              </a:lnSpc>
            </a:pPr>
            <a:r>
              <a:rPr lang="en-IN" dirty="0"/>
              <a:t>License and copyright notice: A copy of the license and copyright notice must be included with the licensed material.</a:t>
            </a:r>
          </a:p>
          <a:p>
            <a:pPr>
              <a:lnSpc>
                <a:spcPct val="150000"/>
              </a:lnSpc>
            </a:pPr>
            <a:r>
              <a:rPr lang="en-IN" dirty="0"/>
              <a:t>Same license: Modifications must be released under the same license when distributing the licensed material. In some cases a similar or related license may be used.</a:t>
            </a:r>
          </a:p>
          <a:p>
            <a:pPr>
              <a:lnSpc>
                <a:spcPct val="150000"/>
              </a:lnSpc>
            </a:pPr>
            <a:r>
              <a:rPr lang="en-IN" dirty="0"/>
              <a:t>State changes: Changes made to the licensed material must be documented.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857739" y="5715000"/>
            <a:ext cx="1066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from: https://choosealicense.com/</a:t>
            </a:r>
          </a:p>
        </p:txBody>
      </p:sp>
    </p:spTree>
    <p:extLst>
      <p:ext uri="{BB962C8B-B14F-4D97-AF65-F5344CB8AC3E}">
        <p14:creationId xmlns:p14="http://schemas.microsoft.com/office/powerpoint/2010/main" val="334462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Work without a </a:t>
            </a:r>
            <a:r>
              <a:rPr lang="en-IN" dirty="0" smtClean="0"/>
              <a:t>license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By default, all works are under </a:t>
            </a:r>
            <a:r>
              <a:rPr lang="en-IN" dirty="0"/>
              <a:t>exclusive copyright of the </a:t>
            </a:r>
            <a:r>
              <a:rPr lang="en-IN" dirty="0" smtClean="0"/>
              <a:t>creator – be it creative work or code 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 smtClean="0"/>
              <a:t>Unless a </a:t>
            </a:r>
            <a:r>
              <a:rPr lang="en-IN" dirty="0"/>
              <a:t>license </a:t>
            </a:r>
            <a:r>
              <a:rPr lang="en-IN" dirty="0" smtClean="0"/>
              <a:t>is associated with the copyrighted work, that states </a:t>
            </a:r>
            <a:r>
              <a:rPr lang="en-IN" dirty="0"/>
              <a:t>otherwise, </a:t>
            </a:r>
            <a:r>
              <a:rPr lang="en-IN" dirty="0" smtClean="0"/>
              <a:t>no one </a:t>
            </a:r>
            <a:r>
              <a:rPr lang="en-IN" dirty="0"/>
              <a:t>can copy, distribute, or modify </a:t>
            </a:r>
            <a:r>
              <a:rPr lang="en-IN" dirty="0" smtClean="0"/>
              <a:t>the </a:t>
            </a:r>
            <a:r>
              <a:rPr lang="en-IN" dirty="0"/>
              <a:t>work without being at risk of copyright </a:t>
            </a:r>
            <a:r>
              <a:rPr lang="en-IN" dirty="0" smtClean="0"/>
              <a:t>infringement</a:t>
            </a:r>
          </a:p>
          <a:p>
            <a:pPr>
              <a:lnSpc>
                <a:spcPct val="150000"/>
              </a:lnSpc>
            </a:pPr>
            <a:endParaRPr lang="en-IN" sz="1200" dirty="0"/>
          </a:p>
          <a:p>
            <a:pPr>
              <a:lnSpc>
                <a:spcPct val="150000"/>
              </a:lnSpc>
            </a:pPr>
            <a:r>
              <a:rPr lang="en-IN" dirty="0" smtClean="0"/>
              <a:t>However</a:t>
            </a:r>
            <a:r>
              <a:rPr lang="en-IN" dirty="0"/>
              <a:t>, </a:t>
            </a:r>
            <a:r>
              <a:rPr lang="en-IN" dirty="0" smtClean="0"/>
              <a:t>in </a:t>
            </a:r>
            <a:r>
              <a:rPr lang="en-IN" dirty="0"/>
              <a:t>the absence of a license file, </a:t>
            </a:r>
            <a:r>
              <a:rPr lang="en-IN" dirty="0" smtClean="0"/>
              <a:t>one </a:t>
            </a:r>
            <a:r>
              <a:rPr lang="en-IN" dirty="0"/>
              <a:t>may </a:t>
            </a:r>
            <a:r>
              <a:rPr lang="en-IN" dirty="0" smtClean="0"/>
              <a:t>still grant </a:t>
            </a:r>
            <a:r>
              <a:rPr lang="en-IN" dirty="0"/>
              <a:t>some rights </a:t>
            </a:r>
            <a:r>
              <a:rPr lang="en-IN" dirty="0" smtClean="0"/>
              <a:t>– this holds in </a:t>
            </a:r>
            <a:r>
              <a:rPr lang="en-IN" dirty="0"/>
              <a:t>cases where </a:t>
            </a:r>
            <a:r>
              <a:rPr lang="en-IN" dirty="0" smtClean="0"/>
              <a:t>one publishes the source </a:t>
            </a:r>
            <a:r>
              <a:rPr lang="en-IN" dirty="0"/>
              <a:t>code </a:t>
            </a:r>
            <a:r>
              <a:rPr lang="en-IN" dirty="0" smtClean="0"/>
              <a:t>on a </a:t>
            </a:r>
            <a:r>
              <a:rPr lang="en-IN" dirty="0"/>
              <a:t>site that requires accepting terms of </a:t>
            </a:r>
            <a:r>
              <a:rPr lang="en-IN" dirty="0" smtClean="0"/>
              <a:t>service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/>
              <a:t>For example, if </a:t>
            </a:r>
            <a:r>
              <a:rPr lang="en-IN" dirty="0" smtClean="0"/>
              <a:t>the source code is published </a:t>
            </a:r>
            <a:r>
              <a:rPr lang="en-IN" dirty="0"/>
              <a:t>in a public repository on GitHub, </a:t>
            </a:r>
            <a:r>
              <a:rPr lang="en-IN" dirty="0" smtClean="0"/>
              <a:t>and you </a:t>
            </a:r>
            <a:r>
              <a:rPr lang="en-IN" dirty="0"/>
              <a:t>have accepted their terms of service, by </a:t>
            </a:r>
            <a:r>
              <a:rPr lang="en-IN" dirty="0" smtClean="0"/>
              <a:t>this </a:t>
            </a:r>
            <a:r>
              <a:rPr lang="en-IN" dirty="0"/>
              <a:t>you allow others to view and fork your repository.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857739" y="5715000"/>
            <a:ext cx="1066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from: https://choosealicense.com/</a:t>
            </a:r>
          </a:p>
        </p:txBody>
      </p:sp>
    </p:spTree>
    <p:extLst>
      <p:ext uri="{BB962C8B-B14F-4D97-AF65-F5344CB8AC3E}">
        <p14:creationId xmlns:p14="http://schemas.microsoft.com/office/powerpoint/2010/main" val="162601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 without a license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6102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You don’t have to do anything to </a:t>
            </a:r>
            <a:r>
              <a:rPr lang="en-IN" dirty="0" smtClean="0"/>
              <a:t>work without a </a:t>
            </a:r>
            <a:r>
              <a:rPr lang="en-IN" dirty="0"/>
              <a:t>license.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However, in this case, one </a:t>
            </a:r>
            <a:r>
              <a:rPr lang="en-IN" dirty="0"/>
              <a:t>may wish to add a copyright notice and </a:t>
            </a:r>
            <a:r>
              <a:rPr lang="en-IN" dirty="0" smtClean="0"/>
              <a:t>statement – indicating that no license has been included – in a prominent </a:t>
            </a:r>
            <a:r>
              <a:rPr lang="en-IN" dirty="0"/>
              <a:t>place - e.g., </a:t>
            </a:r>
            <a:r>
              <a:rPr lang="en-IN" dirty="0" smtClean="0"/>
              <a:t>the </a:t>
            </a:r>
            <a:r>
              <a:rPr lang="en-IN" dirty="0"/>
              <a:t>project’s README.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Moreover, disallowing the use </a:t>
            </a:r>
            <a:r>
              <a:rPr lang="en-IN" dirty="0"/>
              <a:t>of your code might not be what you </a:t>
            </a:r>
            <a:r>
              <a:rPr lang="en-IN" dirty="0" smtClean="0"/>
              <a:t>actually intend </a:t>
            </a:r>
            <a:r>
              <a:rPr lang="en-IN" dirty="0"/>
              <a:t>by “no license</a:t>
            </a:r>
            <a:r>
              <a:rPr lang="en-IN" dirty="0" smtClean="0"/>
              <a:t>.”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a</a:t>
            </a:r>
            <a:r>
              <a:rPr lang="en-IN" dirty="0" smtClean="0"/>
              <a:t>n </a:t>
            </a:r>
            <a:r>
              <a:rPr lang="en-IN" dirty="0"/>
              <a:t>open source license allows reuse of your code while retaining copyright. 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add </a:t>
            </a:r>
            <a:r>
              <a:rPr lang="en-IN" dirty="0"/>
              <a:t>a </a:t>
            </a:r>
            <a:r>
              <a:rPr lang="en-IN" dirty="0">
                <a:solidFill>
                  <a:srgbClr val="C00000"/>
                </a:solidFill>
              </a:rPr>
              <a:t>contributor </a:t>
            </a:r>
            <a:r>
              <a:rPr lang="en-IN" dirty="0" smtClean="0">
                <a:solidFill>
                  <a:srgbClr val="C00000"/>
                </a:solidFill>
              </a:rPr>
              <a:t>license agreement </a:t>
            </a:r>
            <a:r>
              <a:rPr lang="en-IN" dirty="0"/>
              <a:t>to </a:t>
            </a:r>
            <a:r>
              <a:rPr lang="en-IN" dirty="0" smtClean="0"/>
              <a:t>your non-licensed </a:t>
            </a:r>
            <a:r>
              <a:rPr lang="en-IN" dirty="0"/>
              <a:t>project, so that you maintain copyright permission from contributors, even though you’re not granting the same.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857739" y="5715000"/>
            <a:ext cx="1066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from: https://choosealicense.com/</a:t>
            </a:r>
          </a:p>
        </p:txBody>
      </p:sp>
    </p:spTree>
    <p:extLst>
      <p:ext uri="{BB962C8B-B14F-4D97-AF65-F5344CB8AC3E}">
        <p14:creationId xmlns:p14="http://schemas.microsoft.com/office/powerpoint/2010/main" val="428558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 without a license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Autofit/>
          </a:bodyPr>
          <a:lstStyle/>
          <a:p>
            <a:pPr marL="0" indent="0">
              <a:lnSpc>
                <a:spcPct val="160000"/>
              </a:lnSpc>
              <a:spcBef>
                <a:spcPts val="600"/>
              </a:spcBef>
              <a:buNone/>
            </a:pPr>
            <a:r>
              <a:rPr lang="en-IN" dirty="0"/>
              <a:t>If you are willing to use </a:t>
            </a:r>
            <a:r>
              <a:rPr lang="en-IN" dirty="0" smtClean="0"/>
              <a:t>or contribute to a project </a:t>
            </a:r>
            <a:r>
              <a:rPr lang="en-IN" dirty="0"/>
              <a:t>that has </a:t>
            </a:r>
            <a:r>
              <a:rPr lang="en-IN" dirty="0" smtClean="0"/>
              <a:t>no license</a:t>
            </a:r>
            <a:r>
              <a:rPr lang="en-IN" dirty="0"/>
              <a:t> </a:t>
            </a:r>
            <a:r>
              <a:rPr lang="en-IN" dirty="0" smtClean="0"/>
              <a:t>associated with it </a:t>
            </a:r>
            <a:r>
              <a:rPr lang="en-IN" dirty="0" smtClean="0"/>
              <a:t>–</a:t>
            </a:r>
          </a:p>
          <a:p>
            <a:pPr>
              <a:lnSpc>
                <a:spcPct val="160000"/>
              </a:lnSpc>
              <a:spcBef>
                <a:spcPts val="600"/>
              </a:spcBef>
            </a:pPr>
            <a:r>
              <a:rPr lang="en-IN" dirty="0"/>
              <a:t>Don’t use the software: Find or create an alternative that is under an open source license</a:t>
            </a:r>
            <a:r>
              <a:rPr lang="en-IN" dirty="0" smtClean="0"/>
              <a:t>.</a:t>
            </a:r>
          </a:p>
          <a:p>
            <a:pPr>
              <a:lnSpc>
                <a:spcPct val="160000"/>
              </a:lnSpc>
              <a:spcBef>
                <a:spcPts val="600"/>
              </a:spcBef>
            </a:pPr>
            <a:endParaRPr lang="en-IN" sz="1100" dirty="0"/>
          </a:p>
          <a:p>
            <a:pPr>
              <a:lnSpc>
                <a:spcPct val="160000"/>
              </a:lnSpc>
              <a:spcBef>
                <a:spcPts val="600"/>
              </a:spcBef>
            </a:pPr>
            <a:r>
              <a:rPr lang="en-IN" dirty="0" smtClean="0"/>
              <a:t>Request </a:t>
            </a:r>
            <a:r>
              <a:rPr lang="en-IN" dirty="0"/>
              <a:t>the maintainers to add a license: Unless the software includes strong indications to the contrary, lack of a license is probably an oversight.</a:t>
            </a:r>
          </a:p>
          <a:p>
            <a:pPr lvl="1">
              <a:lnSpc>
                <a:spcPct val="160000"/>
              </a:lnSpc>
              <a:spcBef>
                <a:spcPts val="600"/>
              </a:spcBef>
            </a:pPr>
            <a:r>
              <a:rPr lang="en-IN" sz="1800" dirty="0"/>
              <a:t>If the software is hosted on a site like GitHub, open an issue requesting </a:t>
            </a:r>
            <a:r>
              <a:rPr lang="en-IN" sz="1800" dirty="0" smtClean="0"/>
              <a:t>a license </a:t>
            </a:r>
          </a:p>
          <a:p>
            <a:pPr lvl="1">
              <a:lnSpc>
                <a:spcPct val="160000"/>
              </a:lnSpc>
              <a:spcBef>
                <a:spcPts val="600"/>
              </a:spcBef>
            </a:pPr>
            <a:r>
              <a:rPr lang="en-IN" sz="1800" dirty="0" smtClean="0"/>
              <a:t>If </a:t>
            </a:r>
            <a:r>
              <a:rPr lang="en-IN" sz="1800" dirty="0"/>
              <a:t>you’re sure what license is most appropriate, open a pull request to add a license – with a suggestive license.</a:t>
            </a:r>
          </a:p>
          <a:p>
            <a:pPr>
              <a:lnSpc>
                <a:spcPct val="160000"/>
              </a:lnSpc>
              <a:spcBef>
                <a:spcPts val="60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857739" y="5715000"/>
            <a:ext cx="1066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from: https://choosealicense.com/</a:t>
            </a:r>
          </a:p>
        </p:txBody>
      </p:sp>
    </p:spTree>
    <p:extLst>
      <p:ext uri="{BB962C8B-B14F-4D97-AF65-F5344CB8AC3E}">
        <p14:creationId xmlns:p14="http://schemas.microsoft.com/office/powerpoint/2010/main" val="326476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/>
              <a:t>Understanding Open Source Business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How to choose an </a:t>
            </a:r>
            <a:r>
              <a:rPr lang="en-IN" dirty="0" smtClean="0"/>
              <a:t>Open </a:t>
            </a:r>
            <a:r>
              <a:rPr lang="en-IN" dirty="0"/>
              <a:t>Source </a:t>
            </a:r>
            <a:r>
              <a:rPr lang="en-IN" dirty="0" smtClean="0"/>
              <a:t>License?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r>
              <a:rPr lang="en-IN" dirty="0" smtClean="0"/>
              <a:t>Open </a:t>
            </a:r>
            <a:r>
              <a:rPr lang="en-IN" dirty="0"/>
              <a:t>S</a:t>
            </a:r>
            <a:r>
              <a:rPr lang="en-IN" dirty="0" smtClean="0"/>
              <a:t>ource licenses help in protecting works contributed in the open </a:t>
            </a:r>
            <a:r>
              <a:rPr lang="en-IN" dirty="0"/>
              <a:t>s</a:t>
            </a:r>
            <a:r>
              <a:rPr lang="en-IN" dirty="0" smtClean="0"/>
              <a:t>ource domain</a:t>
            </a:r>
          </a:p>
          <a:p>
            <a:r>
              <a:rPr lang="en-IN" dirty="0" smtClean="0"/>
              <a:t>It also help protect contributors and users from any copyright infringements</a:t>
            </a:r>
            <a:endParaRPr lang="en-IN" dirty="0"/>
          </a:p>
          <a:p>
            <a:r>
              <a:rPr lang="en-IN" dirty="0" smtClean="0"/>
              <a:t>Interested </a:t>
            </a:r>
            <a:r>
              <a:rPr lang="en-IN" dirty="0"/>
              <a:t>developers </a:t>
            </a:r>
            <a:r>
              <a:rPr lang="en-IN" dirty="0" smtClean="0"/>
              <a:t>or </a:t>
            </a:r>
            <a:r>
              <a:rPr lang="en-IN" dirty="0"/>
              <a:t>contributors or </a:t>
            </a:r>
            <a:r>
              <a:rPr lang="en-IN" dirty="0" smtClean="0"/>
              <a:t>businesses will not </a:t>
            </a:r>
            <a:r>
              <a:rPr lang="en-IN" dirty="0"/>
              <a:t>touch a project without </a:t>
            </a:r>
            <a:r>
              <a:rPr lang="en-IN" dirty="0" smtClean="0"/>
              <a:t>a license protection</a:t>
            </a:r>
            <a:r>
              <a:rPr lang="en-IN" dirty="0"/>
              <a:t>.</a:t>
            </a:r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Which license should I choose:</a:t>
            </a:r>
          </a:p>
          <a:p>
            <a:r>
              <a:rPr lang="en-IN" dirty="0" smtClean="0"/>
              <a:t>If I wish to work </a:t>
            </a:r>
            <a:r>
              <a:rPr lang="en-IN" dirty="0"/>
              <a:t>with a community</a:t>
            </a:r>
          </a:p>
          <a:p>
            <a:r>
              <a:rPr lang="en-IN" dirty="0" smtClean="0"/>
              <a:t>If I wish to keep the license simple </a:t>
            </a:r>
            <a:r>
              <a:rPr lang="en-IN" dirty="0"/>
              <a:t>and permissive</a:t>
            </a:r>
          </a:p>
          <a:p>
            <a:r>
              <a:rPr lang="en-IN" dirty="0" smtClean="0"/>
              <a:t>If I wish to share the improvements made</a:t>
            </a:r>
            <a:endParaRPr lang="en-IN" dirty="0"/>
          </a:p>
          <a:p>
            <a:r>
              <a:rPr lang="en-IN" dirty="0" smtClean="0"/>
              <a:t>If I wish to work </a:t>
            </a:r>
            <a:r>
              <a:rPr lang="en-IN" dirty="0"/>
              <a:t>without a license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857739" y="5715000"/>
            <a:ext cx="1066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from: https://choosealicense.com/</a:t>
            </a:r>
          </a:p>
        </p:txBody>
      </p:sp>
    </p:spTree>
    <p:extLst>
      <p:ext uri="{BB962C8B-B14F-4D97-AF65-F5344CB8AC3E}">
        <p14:creationId xmlns:p14="http://schemas.microsoft.com/office/powerpoint/2010/main" val="298754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indent="0"/>
            <a:r>
              <a:rPr lang="en-IN" dirty="0"/>
              <a:t>Work with a community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If you are willing to contribute to or </a:t>
            </a:r>
            <a:r>
              <a:rPr lang="en-IN" dirty="0" smtClean="0"/>
              <a:t>modify or adapt </a:t>
            </a:r>
            <a:r>
              <a:rPr lang="en-IN" dirty="0"/>
              <a:t>an existing project</a:t>
            </a:r>
            <a:r>
              <a:rPr lang="en-IN" dirty="0" smtClean="0"/>
              <a:t>, the easiest thing to do is to continue using </a:t>
            </a:r>
            <a:r>
              <a:rPr lang="en-IN" dirty="0"/>
              <a:t>the </a:t>
            </a:r>
            <a:r>
              <a:rPr lang="en-IN" dirty="0" smtClean="0"/>
              <a:t>original license available with the project.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Moreover, using </a:t>
            </a:r>
            <a:r>
              <a:rPr lang="en-IN" dirty="0"/>
              <a:t>the same license might </a:t>
            </a:r>
            <a:r>
              <a:rPr lang="en-IN" dirty="0" smtClean="0"/>
              <a:t>also be </a:t>
            </a:r>
            <a:r>
              <a:rPr lang="en-IN" dirty="0"/>
              <a:t>a </a:t>
            </a:r>
            <a:r>
              <a:rPr lang="en-IN" dirty="0" smtClean="0"/>
              <a:t>requirement, as already stated in the original license terms of the project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In order to </a:t>
            </a:r>
            <a:r>
              <a:rPr lang="en-IN" dirty="0"/>
              <a:t>find the license details of a project, </a:t>
            </a:r>
            <a:r>
              <a:rPr lang="en-IN" dirty="0" smtClean="0"/>
              <a:t>you need to look </a:t>
            </a:r>
            <a:r>
              <a:rPr lang="en-IN" dirty="0"/>
              <a:t>for a file </a:t>
            </a:r>
            <a:r>
              <a:rPr lang="en-IN" dirty="0" smtClean="0"/>
              <a:t>named </a:t>
            </a:r>
            <a:r>
              <a:rPr lang="en-IN" dirty="0"/>
              <a:t>LICENSE or </a:t>
            </a:r>
            <a:r>
              <a:rPr lang="en-IN" dirty="0" smtClean="0"/>
              <a:t>COPYING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Else you made consider to read through the project’s README</a:t>
            </a:r>
            <a:r>
              <a:rPr lang="en-IN" dirty="0"/>
              <a:t> </a:t>
            </a:r>
            <a:r>
              <a:rPr lang="en-IN" dirty="0" smtClean="0"/>
              <a:t>file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If </a:t>
            </a:r>
            <a:r>
              <a:rPr lang="en-IN" dirty="0"/>
              <a:t>you </a:t>
            </a:r>
            <a:r>
              <a:rPr lang="en-IN" dirty="0" smtClean="0"/>
              <a:t>still can’t find the associated license</a:t>
            </a:r>
            <a:r>
              <a:rPr lang="en-IN" dirty="0"/>
              <a:t>, </a:t>
            </a:r>
            <a:r>
              <a:rPr lang="en-IN" dirty="0" smtClean="0"/>
              <a:t>then reach out to the maintainers of the project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857739" y="5715000"/>
            <a:ext cx="1066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from: https://choosealicense.com/</a:t>
            </a:r>
          </a:p>
        </p:txBody>
      </p:sp>
    </p:spTree>
    <p:extLst>
      <p:ext uri="{BB962C8B-B14F-4D97-AF65-F5344CB8AC3E}">
        <p14:creationId xmlns:p14="http://schemas.microsoft.com/office/powerpoint/2010/main" val="4061128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Work with a </a:t>
            </a:r>
            <a:r>
              <a:rPr lang="en-IN" dirty="0" smtClean="0"/>
              <a:t>community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Certain open </a:t>
            </a:r>
            <a:r>
              <a:rPr lang="en-IN" dirty="0" smtClean="0"/>
              <a:t>source software </a:t>
            </a:r>
            <a:r>
              <a:rPr lang="en-IN" dirty="0"/>
              <a:t>projects require contributors to sign the </a:t>
            </a:r>
            <a:r>
              <a:rPr lang="en-IN" dirty="0">
                <a:solidFill>
                  <a:srgbClr val="C00000"/>
                </a:solidFill>
              </a:rPr>
              <a:t>Contributor License Agreement </a:t>
            </a:r>
            <a:r>
              <a:rPr lang="en-IN" dirty="0"/>
              <a:t>(CLA)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There are different ways in which open source project maintainers manage the ownership and licensing of copyrights for individual software contributions to the project: 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The author (who is also, by default, the copyright holder) of the software contribution retains </a:t>
            </a:r>
            <a:r>
              <a:rPr lang="en-IN" dirty="0" smtClean="0"/>
              <a:t>the software’s </a:t>
            </a:r>
            <a:r>
              <a:rPr lang="en-IN" dirty="0"/>
              <a:t>copyright </a:t>
            </a:r>
            <a:r>
              <a:rPr lang="en-IN" dirty="0" smtClean="0"/>
              <a:t>and ownership and </a:t>
            </a:r>
            <a:r>
              <a:rPr lang="en-IN" dirty="0"/>
              <a:t>contributes it under the same open source license as </a:t>
            </a:r>
            <a:r>
              <a:rPr lang="en-IN" dirty="0" smtClean="0"/>
              <a:t>used </a:t>
            </a:r>
            <a:r>
              <a:rPr lang="en-IN" dirty="0"/>
              <a:t>by the project. 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In contrast, the </a:t>
            </a:r>
            <a:r>
              <a:rPr lang="en-IN" dirty="0" smtClean="0"/>
              <a:t>contributor assigns </a:t>
            </a:r>
            <a:r>
              <a:rPr lang="en-IN" dirty="0"/>
              <a:t>the ownership of the software copyright to the project maintainer, </a:t>
            </a:r>
            <a:r>
              <a:rPr lang="en-IN" dirty="0" smtClean="0"/>
              <a:t>who </a:t>
            </a:r>
            <a:r>
              <a:rPr lang="en-IN" dirty="0"/>
              <a:t>then releases the software under the project’s open source license.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Thirdly, </a:t>
            </a:r>
            <a:r>
              <a:rPr lang="en-IN" dirty="0"/>
              <a:t>the last option is not to define any </a:t>
            </a:r>
            <a:r>
              <a:rPr lang="en-IN" dirty="0" smtClean="0"/>
              <a:t>ownership policy</a:t>
            </a:r>
            <a:r>
              <a:rPr lang="en-IN" dirty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6793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Work with a </a:t>
            </a:r>
            <a:r>
              <a:rPr lang="en-IN" dirty="0" smtClean="0"/>
              <a:t>community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There exist no body of knowledge engaged in standardization of CLAs – different organizations write their own versions.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While </a:t>
            </a:r>
            <a:r>
              <a:rPr lang="en-IN" dirty="0"/>
              <a:t>smaller, informal open source projects may not require CLAs, larger projects, often backed by one or more corporations, may require formal CLA from its contributors.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Example </a:t>
            </a:r>
            <a:r>
              <a:rPr lang="en-IN" dirty="0"/>
              <a:t>– Apache, Django, Eclipse Foundation, etc</a:t>
            </a:r>
            <a:r>
              <a:rPr lang="en-IN" dirty="0" smtClean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Simple </a:t>
            </a:r>
            <a:r>
              <a:rPr lang="en-IN" dirty="0"/>
              <a:t>CLAs vs. Detailed CLAs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Individual </a:t>
            </a:r>
            <a:r>
              <a:rPr lang="en-IN" dirty="0"/>
              <a:t>CLAs vs. Corporate CLAs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72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indent="0"/>
            <a:r>
              <a:rPr lang="en-IN" dirty="0"/>
              <a:t>Work with a </a:t>
            </a:r>
            <a:r>
              <a:rPr lang="en-IN" dirty="0" smtClean="0"/>
              <a:t>community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Typically, a CLA requires the contributor to make certain clarifications (in terms of legal proofs), which may </a:t>
            </a:r>
            <a:r>
              <a:rPr lang="en-IN" dirty="0" smtClean="0"/>
              <a:t>comprise of </a:t>
            </a:r>
            <a:r>
              <a:rPr lang="en-IN" dirty="0"/>
              <a:t>one or more of the following: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the contributor is the author of the contribution</a:t>
            </a:r>
            <a:r>
              <a:rPr lang="en-IN" dirty="0" smtClean="0"/>
              <a:t>;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the contribution is an original work</a:t>
            </a:r>
            <a:r>
              <a:rPr lang="en-IN" dirty="0" smtClean="0"/>
              <a:t>;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the contribution is not subject to third-party licenses, claims, etc.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the </a:t>
            </a:r>
            <a:r>
              <a:rPr lang="en-IN" dirty="0"/>
              <a:t>contributor has the legal right to grant the copyright license;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the contributor does not have an employer that can claim rights in the copyright; 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endParaRPr lang="en-IN" sz="1800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Benefits of CLA: Protection against copyright infringement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Disadvantages: Discourage contributions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More on CLA</a:t>
            </a:r>
          </a:p>
        </p:txBody>
      </p:sp>
    </p:spTree>
    <p:extLst>
      <p:ext uri="{BB962C8B-B14F-4D97-AF65-F5344CB8AC3E}">
        <p14:creationId xmlns:p14="http://schemas.microsoft.com/office/powerpoint/2010/main" val="3527100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Keep it simple and </a:t>
            </a:r>
            <a:r>
              <a:rPr lang="en-IN" dirty="0" smtClean="0"/>
              <a:t>permissive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Choose the MIT License: it is a short and simple permissive license with conditions only requiring preservation of copyright and license notices. </a:t>
            </a:r>
          </a:p>
          <a:p>
            <a:pPr>
              <a:lnSpc>
                <a:spcPct val="150000"/>
              </a:lnSpc>
            </a:pPr>
            <a:r>
              <a:rPr lang="en-IN" dirty="0"/>
              <a:t>Licensed works, modifications, and larger works may be distributed under different terms and without source code. </a:t>
            </a:r>
          </a:p>
          <a:p>
            <a:pPr>
              <a:lnSpc>
                <a:spcPct val="150000"/>
              </a:lnSpc>
            </a:pPr>
            <a:r>
              <a:rPr lang="en-IN" dirty="0"/>
              <a:t>The MIT license </a:t>
            </a:r>
            <a:r>
              <a:rPr lang="en-IN" dirty="0" smtClean="0"/>
              <a:t>allows </a:t>
            </a:r>
            <a:r>
              <a:rPr lang="en-IN" dirty="0"/>
              <a:t>users </a:t>
            </a:r>
            <a:r>
              <a:rPr lang="en-IN" dirty="0" smtClean="0"/>
              <a:t>the </a:t>
            </a:r>
            <a:r>
              <a:rPr lang="en-IN" dirty="0"/>
              <a:t>permission to reuse code for any purpose, </a:t>
            </a:r>
            <a:r>
              <a:rPr lang="en-IN" dirty="0" smtClean="0"/>
              <a:t>or embed it as a part of proprietary software</a:t>
            </a:r>
            <a:r>
              <a:rPr lang="en-IN" dirty="0"/>
              <a:t> </a:t>
            </a:r>
            <a:r>
              <a:rPr lang="en-IN" dirty="0" smtClean="0"/>
              <a:t>or </a:t>
            </a:r>
            <a:r>
              <a:rPr lang="en-IN" dirty="0"/>
              <a:t>make any changes or modifications to the code to suit their needs</a:t>
            </a:r>
            <a:endParaRPr lang="en-IN" dirty="0" smtClean="0"/>
          </a:p>
          <a:p>
            <a:pPr>
              <a:lnSpc>
                <a:spcPct val="150000"/>
              </a:lnSpc>
            </a:pPr>
            <a:r>
              <a:rPr lang="en-IN" dirty="0" smtClean="0"/>
              <a:t>Restrictions – users are required to include </a:t>
            </a:r>
            <a:r>
              <a:rPr lang="en-IN" dirty="0"/>
              <a:t>the original copy of the MIT </a:t>
            </a:r>
            <a:r>
              <a:rPr lang="en-IN" dirty="0" smtClean="0"/>
              <a:t>license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857739" y="5715000"/>
            <a:ext cx="1066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from: https://choosealicense.com/</a:t>
            </a:r>
          </a:p>
        </p:txBody>
      </p:sp>
    </p:spTree>
    <p:extLst>
      <p:ext uri="{BB962C8B-B14F-4D97-AF65-F5344CB8AC3E}">
        <p14:creationId xmlns:p14="http://schemas.microsoft.com/office/powerpoint/2010/main" val="174358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Keep it simple and </a:t>
            </a:r>
            <a:r>
              <a:rPr lang="en-IN" dirty="0" smtClean="0"/>
              <a:t>permissive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dirty="0">
                <a:solidFill>
                  <a:srgbClr val="C00000"/>
                </a:solidFill>
              </a:rPr>
              <a:t>Permissions:</a:t>
            </a:r>
          </a:p>
          <a:p>
            <a:r>
              <a:rPr lang="en-IN" dirty="0"/>
              <a:t>Commercial Use: The licensed material and derivatives may be used for commercial purposes.</a:t>
            </a:r>
          </a:p>
          <a:p>
            <a:r>
              <a:rPr lang="en-IN" dirty="0"/>
              <a:t>Distribution: The licensed material may be distributed.</a:t>
            </a:r>
          </a:p>
          <a:p>
            <a:r>
              <a:rPr lang="en-IN" dirty="0"/>
              <a:t>Modification: The licensed material may be modified.</a:t>
            </a:r>
          </a:p>
          <a:p>
            <a:r>
              <a:rPr lang="en-IN" dirty="0"/>
              <a:t>Private use: The licensed material may be used and modified in private.</a:t>
            </a:r>
          </a:p>
          <a:p>
            <a:endParaRPr lang="en-IN" sz="1100" dirty="0"/>
          </a:p>
          <a:p>
            <a:pPr marL="0" indent="0">
              <a:buNone/>
            </a:pPr>
            <a:r>
              <a:rPr lang="en-IN" dirty="0">
                <a:solidFill>
                  <a:srgbClr val="C00000"/>
                </a:solidFill>
              </a:rPr>
              <a:t>Conditions: </a:t>
            </a:r>
          </a:p>
          <a:p>
            <a:r>
              <a:rPr lang="en-IN" dirty="0"/>
              <a:t>A copy of the license and copyright notice must be included with the licensed material.</a:t>
            </a:r>
          </a:p>
          <a:p>
            <a:endParaRPr lang="en-IN" sz="1100" dirty="0"/>
          </a:p>
          <a:p>
            <a:pPr marL="0" indent="0">
              <a:buNone/>
            </a:pPr>
            <a:r>
              <a:rPr lang="en-IN" dirty="0">
                <a:solidFill>
                  <a:srgbClr val="C00000"/>
                </a:solidFill>
              </a:rPr>
              <a:t>Limitations: </a:t>
            </a:r>
          </a:p>
          <a:p>
            <a:r>
              <a:rPr lang="en-IN" dirty="0"/>
              <a:t>Liability: The license includes a limitation of liability.</a:t>
            </a:r>
          </a:p>
          <a:p>
            <a:r>
              <a:rPr lang="en-IN" dirty="0"/>
              <a:t>Warranty: The license explicitly states that it does NOT provide any warranty.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857739" y="5715000"/>
            <a:ext cx="1066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from: https://choosealicense.com/</a:t>
            </a:r>
          </a:p>
        </p:txBody>
      </p:sp>
    </p:spTree>
    <p:extLst>
      <p:ext uri="{BB962C8B-B14F-4D97-AF65-F5344CB8AC3E}">
        <p14:creationId xmlns:p14="http://schemas.microsoft.com/office/powerpoint/2010/main" val="310894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Need to share </a:t>
            </a:r>
            <a:r>
              <a:rPr lang="en-IN" dirty="0" smtClean="0"/>
              <a:t>improvements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Choose the GNU General Public License </a:t>
            </a:r>
            <a:r>
              <a:rPr lang="en-IN" dirty="0" smtClean="0"/>
              <a:t>v3.0 – </a:t>
            </a:r>
            <a:r>
              <a:rPr lang="en-IN" dirty="0" err="1" smtClean="0"/>
              <a:t>Copyleft</a:t>
            </a:r>
            <a:r>
              <a:rPr lang="en-IN" dirty="0" smtClean="0"/>
              <a:t> license – protective license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 smtClean="0"/>
              <a:t>This </a:t>
            </a:r>
            <a:r>
              <a:rPr lang="en-IN" dirty="0"/>
              <a:t>strong </a:t>
            </a:r>
            <a:r>
              <a:rPr lang="en-IN" dirty="0" err="1"/>
              <a:t>copyleft</a:t>
            </a:r>
            <a:r>
              <a:rPr lang="en-IN" dirty="0"/>
              <a:t> license </a:t>
            </a:r>
            <a:r>
              <a:rPr lang="en-IN" dirty="0" smtClean="0"/>
              <a:t>provisions on </a:t>
            </a:r>
            <a:r>
              <a:rPr lang="en-IN" dirty="0"/>
              <a:t>making available complete source code of licensed works and modifications, </a:t>
            </a:r>
            <a:r>
              <a:rPr lang="en-IN" dirty="0" smtClean="0"/>
              <a:t>including </a:t>
            </a:r>
            <a:r>
              <a:rPr lang="en-IN" dirty="0"/>
              <a:t>larger </a:t>
            </a:r>
            <a:r>
              <a:rPr lang="en-IN" dirty="0" smtClean="0"/>
              <a:t>works under </a:t>
            </a:r>
            <a:r>
              <a:rPr lang="en-IN" dirty="0"/>
              <a:t>the same license.</a:t>
            </a:r>
          </a:p>
          <a:p>
            <a:pPr>
              <a:lnSpc>
                <a:spcPct val="150000"/>
              </a:lnSpc>
            </a:pPr>
            <a:r>
              <a:rPr lang="en-IN" dirty="0"/>
              <a:t>Copyright and license notices must be preserved.</a:t>
            </a:r>
          </a:p>
          <a:p>
            <a:pPr>
              <a:lnSpc>
                <a:spcPct val="150000"/>
              </a:lnSpc>
            </a:pPr>
            <a:r>
              <a:rPr lang="en-IN" dirty="0"/>
              <a:t>Contributors provide an express grant of patent rights. </a:t>
            </a:r>
            <a:endParaRPr lang="en-IN" dirty="0" smtClean="0"/>
          </a:p>
          <a:p>
            <a:pPr>
              <a:lnSpc>
                <a:spcPct val="150000"/>
              </a:lnSpc>
            </a:pPr>
            <a:r>
              <a:rPr lang="en-IN" dirty="0" smtClean="0"/>
              <a:t>GPL </a:t>
            </a:r>
            <a:r>
              <a:rPr lang="en-IN" dirty="0"/>
              <a:t>assures that patents cannot be used to render the program non-free.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857739" y="5715000"/>
            <a:ext cx="10668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000" dirty="0"/>
              <a:t>Adapted from: https://choosealicense.com/</a:t>
            </a:r>
          </a:p>
        </p:txBody>
      </p:sp>
    </p:spTree>
    <p:extLst>
      <p:ext uri="{BB962C8B-B14F-4D97-AF65-F5344CB8AC3E}">
        <p14:creationId xmlns:p14="http://schemas.microsoft.com/office/powerpoint/2010/main" val="873858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2501</TotalTime>
  <Words>1409</Words>
  <Application>Microsoft Office PowerPoint</Application>
  <PresentationFormat>Widescreen</PresentationFormat>
  <Paragraphs>118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Helvetica</vt:lpstr>
      <vt:lpstr>Helvetica Light</vt:lpstr>
      <vt:lpstr>Office Theme</vt:lpstr>
      <vt:lpstr>Choosing an Open Source License</vt:lpstr>
      <vt:lpstr>How to choose an Open Source License?</vt:lpstr>
      <vt:lpstr>Work with a community</vt:lpstr>
      <vt:lpstr>Work with a community</vt:lpstr>
      <vt:lpstr>Work with a community</vt:lpstr>
      <vt:lpstr>Work with a community</vt:lpstr>
      <vt:lpstr>Keep it simple and permissive</vt:lpstr>
      <vt:lpstr>Keep it simple and permissive</vt:lpstr>
      <vt:lpstr>Need to share improvements</vt:lpstr>
      <vt:lpstr>Need to share improvements</vt:lpstr>
      <vt:lpstr>Need to share improvements</vt:lpstr>
      <vt:lpstr>Work without a license</vt:lpstr>
      <vt:lpstr>Work without a license</vt:lpstr>
      <vt:lpstr>Work without a license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271</cp:revision>
  <dcterms:created xsi:type="dcterms:W3CDTF">2018-10-16T06:13:57Z</dcterms:created>
  <dcterms:modified xsi:type="dcterms:W3CDTF">2021-07-16T06:03:01Z</dcterms:modified>
</cp:coreProperties>
</file>

<file path=docProps/thumbnail.jpeg>
</file>